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oppins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</p:embeddedFont>
    <p:embeddedFont>
      <p:font typeface="Antic" panose="020B0604020202020204" charset="0"/>
      <p:regular r:id="rId27"/>
    </p:embeddedFont>
    <p:embeddedFont>
      <p:font typeface="Open Sans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02860" y="3016017"/>
            <a:ext cx="11475518" cy="126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5" dirty="0">
                <a:solidFill>
                  <a:srgbClr val="000000"/>
                </a:solidFill>
                <a:latin typeface="Poppins"/>
              </a:rPr>
              <a:t>EQUIPMENT MANAGEMENT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12943" y="6510140"/>
            <a:ext cx="686211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0" dirty="0" smtClean="0">
                <a:solidFill>
                  <a:srgbClr val="000000"/>
                </a:solidFill>
                <a:latin typeface="Antic"/>
              </a:rPr>
              <a:t>Presenter: Nguyen Lam Hoang Anh</a:t>
            </a:r>
            <a:endParaRPr lang="en-US" sz="3180" dirty="0">
              <a:solidFill>
                <a:srgbClr val="000000"/>
              </a:solidFill>
              <a:latin typeface="Ant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10</a:t>
            </a:r>
            <a:endParaRPr lang="en-US" sz="2500" dirty="0"/>
          </a:p>
        </p:txBody>
      </p:sp>
      <p:pic>
        <p:nvPicPr>
          <p:cNvPr id="5" name="Picture 4" descr="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45" y="1814195"/>
            <a:ext cx="8957945" cy="7729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 dirty="0" err="1" smtClean="0">
                <a:solidFill>
                  <a:srgbClr val="000000"/>
                </a:solidFill>
                <a:latin typeface="Poppins"/>
              </a:rPr>
              <a:t>Symfony</a:t>
            </a:r>
            <a:r>
              <a:rPr lang="en-US" sz="6000" dirty="0" smtClean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Poppins"/>
              </a:rPr>
              <a:t>concepts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5033085" cy="5463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Routing: Web route, API route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Controller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Doctrine ORM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Event Subscriber</a:t>
            </a:r>
            <a:endParaRPr lang="en-US" sz="2840" dirty="0">
              <a:solidFill>
                <a:srgbClr val="000000"/>
              </a:solidFill>
              <a:latin typeface="Poppins"/>
            </a:endParaRP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JWT (JSON web token</a:t>
            </a: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)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Security</a:t>
            </a:r>
            <a:endParaRPr lang="en-US" sz="284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11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740744" y="8537821"/>
            <a:ext cx="1080651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50"/>
              </a:lnSpc>
              <a:spcBef>
                <a:spcPct val="0"/>
              </a:spcBef>
            </a:pPr>
            <a:r>
              <a:rPr lang="en-US" sz="3540" dirty="0" err="1" smtClean="0">
                <a:solidFill>
                  <a:srgbClr val="000000"/>
                </a:solidFill>
                <a:latin typeface="Poppins"/>
              </a:rPr>
              <a:t>Security.yml</a:t>
            </a:r>
            <a:endParaRPr lang="en-US" sz="354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44054" y="833141"/>
            <a:ext cx="807700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Poppins"/>
              </a:rPr>
              <a:t>Security</a:t>
            </a:r>
            <a:endParaRPr lang="en-US" sz="60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12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2555240"/>
            <a:ext cx="13035280" cy="523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0451" y="962025"/>
            <a:ext cx="89003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13</a:t>
            </a:r>
            <a:endParaRPr lang="en-US" sz="2500" dirty="0"/>
          </a:p>
        </p:txBody>
      </p:sp>
      <p:pic>
        <p:nvPicPr>
          <p:cNvPr id="5" name="2022-07-23 12-01-1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4305" y="2000250"/>
            <a:ext cx="13035280" cy="704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6875" y="6096583"/>
            <a:ext cx="4485726" cy="37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0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714456" y="4489536"/>
            <a:ext cx="1130564" cy="113056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714456" y="4457918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81730" y="962025"/>
            <a:ext cx="890035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Poppins"/>
              </a:rPr>
              <a:t>CONCLUSION</a:t>
            </a:r>
            <a:endParaRPr lang="en-US" sz="60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72049" y="603955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Disavantages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13348" y="4451081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613348" y="441946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77180" y="6093765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71758" y="4505291"/>
            <a:ext cx="1130564" cy="113056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771758" y="447367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14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260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>
                <a:solidFill>
                  <a:srgbClr val="000000"/>
                </a:solidFill>
                <a:latin typeface="Poppins"/>
              </a:rPr>
              <a:t>Manage equipments easily with simple user interface.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>
                <a:solidFill>
                  <a:srgbClr val="000000"/>
                </a:solidFill>
                <a:latin typeface="Poppins"/>
              </a:rPr>
              <a:t>Listing equipment by user name or id.</a:t>
            </a:r>
          </a:p>
          <a:p>
            <a:pPr algn="l">
              <a:lnSpc>
                <a:spcPts val="7105"/>
              </a:lnSpc>
            </a:pPr>
            <a:endParaRPr lang="en-US" sz="284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15</a:t>
            </a:r>
            <a:endParaRPr lang="en-US" sz="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Disadvantages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27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System doesn’t have JWT token auto refresh.</a:t>
            </a:r>
            <a:endParaRPr lang="en-US" sz="2840" dirty="0">
              <a:solidFill>
                <a:srgbClr val="000000"/>
              </a:solidFill>
              <a:latin typeface="Poppins"/>
            </a:endParaRP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Normal user can not request for </a:t>
            </a:r>
            <a:r>
              <a:rPr lang="en-US" sz="2840" dirty="0" err="1">
                <a:solidFill>
                  <a:srgbClr val="000000"/>
                </a:solidFill>
                <a:latin typeface="Poppins"/>
              </a:rPr>
              <a:t>equipments</a:t>
            </a:r>
            <a:r>
              <a:rPr lang="en-US" sz="2840" dirty="0">
                <a:solidFill>
                  <a:srgbClr val="000000"/>
                </a:solidFill>
                <a:latin typeface="Poppins"/>
              </a:rPr>
              <a:t>.</a:t>
            </a:r>
          </a:p>
          <a:p>
            <a:pPr algn="l">
              <a:lnSpc>
                <a:spcPts val="7105"/>
              </a:lnSpc>
            </a:pPr>
            <a:endParaRPr lang="en-US" sz="284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16</a:t>
            </a:r>
            <a:endParaRPr lang="en-US" sz="2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Future improvements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0828478" cy="273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Implement missing features in disadvantages section.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Add new features for upload </a:t>
            </a: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equipment’s </a:t>
            </a:r>
            <a:r>
              <a:rPr lang="en-US" sz="2840" dirty="0">
                <a:solidFill>
                  <a:srgbClr val="000000"/>
                </a:solidFill>
                <a:latin typeface="Poppins"/>
              </a:rPr>
              <a:t>images</a:t>
            </a: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.</a:t>
            </a:r>
            <a:endParaRPr lang="en-US" sz="2840" dirty="0">
              <a:solidFill>
                <a:srgbClr val="000000"/>
              </a:solidFill>
              <a:latin typeface="Poppins"/>
            </a:endParaRPr>
          </a:p>
          <a:p>
            <a:pPr algn="l">
              <a:lnSpc>
                <a:spcPts val="7105"/>
              </a:lnSpc>
            </a:pPr>
            <a:endParaRPr lang="en-US" sz="284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17</a:t>
            </a:r>
            <a:endParaRPr lang="en-US" sz="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48775" y="1680016"/>
            <a:ext cx="10390451" cy="6926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18</a:t>
            </a:r>
            <a:endParaRPr lang="en-US" sz="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5451" y="2220960"/>
            <a:ext cx="8297097" cy="5845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78400" y="9715500"/>
            <a:ext cx="60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19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7978" y="4452735"/>
            <a:ext cx="3765556" cy="2184977"/>
            <a:chOff x="0" y="0"/>
            <a:chExt cx="2915476" cy="169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5476" cy="1691716"/>
            </a:xfrm>
            <a:custGeom>
              <a:avLst/>
              <a:gdLst/>
              <a:ahLst/>
              <a:cxnLst/>
              <a:rect l="l" t="t" r="r" b="b"/>
              <a:pathLst>
                <a:path w="2915476" h="1691716">
                  <a:moveTo>
                    <a:pt x="2791016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791016" y="0"/>
                  </a:lnTo>
                  <a:cubicBezTo>
                    <a:pt x="2859596" y="0"/>
                    <a:pt x="2915476" y="55880"/>
                    <a:pt x="2915476" y="124460"/>
                  </a:cubicBezTo>
                  <a:lnTo>
                    <a:pt x="2915476" y="1567255"/>
                  </a:lnTo>
                  <a:cubicBezTo>
                    <a:pt x="2915476" y="1635835"/>
                    <a:pt x="2859596" y="1691716"/>
                    <a:pt x="2791016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21937" y="5308530"/>
            <a:ext cx="3297638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601209" y="4452735"/>
            <a:ext cx="3628605" cy="2184977"/>
            <a:chOff x="0" y="0"/>
            <a:chExt cx="2809442" cy="1691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442" cy="1691716"/>
            </a:xfrm>
            <a:custGeom>
              <a:avLst/>
              <a:gdLst/>
              <a:ahLst/>
              <a:cxnLst/>
              <a:rect l="l" t="t" r="r" b="b"/>
              <a:pathLst>
                <a:path w="2809442" h="1691716">
                  <a:moveTo>
                    <a:pt x="2684982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84982" y="0"/>
                  </a:lnTo>
                  <a:cubicBezTo>
                    <a:pt x="2753562" y="0"/>
                    <a:pt x="2809442" y="55880"/>
                    <a:pt x="2809442" y="124460"/>
                  </a:cubicBezTo>
                  <a:lnTo>
                    <a:pt x="2809442" y="1567255"/>
                  </a:lnTo>
                  <a:cubicBezTo>
                    <a:pt x="2809442" y="1635835"/>
                    <a:pt x="2753562" y="1691716"/>
                    <a:pt x="2684982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601209" y="5103898"/>
            <a:ext cx="3507384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76870" y="4452735"/>
            <a:ext cx="3388048" cy="2184977"/>
            <a:chOff x="0" y="0"/>
            <a:chExt cx="2623191" cy="1691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918694" y="5308686"/>
            <a:ext cx="290440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511974" y="4452735"/>
            <a:ext cx="3388048" cy="2184977"/>
            <a:chOff x="0" y="0"/>
            <a:chExt cx="2623191" cy="1691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23191" cy="1691716"/>
            </a:xfrm>
            <a:custGeom>
              <a:avLst/>
              <a:gdLst/>
              <a:ahLst/>
              <a:cxnLst/>
              <a:rect l="l" t="t" r="r" b="b"/>
              <a:pathLst>
                <a:path w="2623191" h="1691716">
                  <a:moveTo>
                    <a:pt x="2498731" y="1691715"/>
                  </a:moveTo>
                  <a:lnTo>
                    <a:pt x="124460" y="1691715"/>
                  </a:lnTo>
                  <a:cubicBezTo>
                    <a:pt x="55880" y="1691715"/>
                    <a:pt x="0" y="1635835"/>
                    <a:pt x="0" y="15672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2" y="0"/>
                    <a:pt x="2623191" y="55880"/>
                    <a:pt x="2623191" y="124460"/>
                  </a:cubicBezTo>
                  <a:lnTo>
                    <a:pt x="2623191" y="1567255"/>
                  </a:lnTo>
                  <a:cubicBezTo>
                    <a:pt x="2623191" y="1635835"/>
                    <a:pt x="2567312" y="1691716"/>
                    <a:pt x="2498731" y="1691716"/>
                  </a:cubicBezTo>
                  <a:close/>
                </a:path>
              </a:pathLst>
            </a:custGeom>
            <a:solidFill>
              <a:srgbClr val="E2E2E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753798" y="5308686"/>
            <a:ext cx="2904400" cy="39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dirty="0" smtClean="0">
                <a:solidFill>
                  <a:srgbClr val="000000"/>
                </a:solidFill>
                <a:latin typeface="Poppins"/>
              </a:rPr>
              <a:t>CONCLUSION</a:t>
            </a:r>
            <a:endParaRPr lang="en-US" sz="250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49880" y="798526"/>
            <a:ext cx="71245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Poppins"/>
              </a:rPr>
              <a:t>CONTENTS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5823" y="798526"/>
            <a:ext cx="712450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Poppins"/>
              </a:rPr>
              <a:t>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79589" y="6146810"/>
            <a:ext cx="4212467" cy="33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5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Functional requirements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20541" y="4608204"/>
            <a:ext cx="1130564" cy="11305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20541" y="4576586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0363" y="6124551"/>
            <a:ext cx="4739933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Non-functional requirements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235348" y="4731549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235348" y="4699931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1513" y="789001"/>
            <a:ext cx="896615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Funtional 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56638"/>
            <a:ext cx="15033085" cy="637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Manage all equipment of company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Add, edit, assign, remove and view equipment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List user's </a:t>
            </a:r>
            <a:r>
              <a:rPr lang="en-US" sz="2840" dirty="0" err="1">
                <a:solidFill>
                  <a:srgbClr val="000000"/>
                </a:solidFill>
                <a:latin typeface="Poppins"/>
              </a:rPr>
              <a:t>assinged</a:t>
            </a:r>
            <a:r>
              <a:rPr lang="en-US" sz="2840" dirty="0">
                <a:solidFill>
                  <a:srgbClr val="000000"/>
                </a:solidFill>
                <a:latin typeface="Poppins"/>
              </a:rPr>
              <a:t> equipment</a:t>
            </a: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.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 smtClean="0">
                <a:solidFill>
                  <a:srgbClr val="000000"/>
                </a:solidFill>
                <a:latin typeface="Poppins"/>
              </a:rPr>
              <a:t>Equipment can be assign to one or no user</a:t>
            </a:r>
            <a:endParaRPr lang="en-US" sz="2840" dirty="0">
              <a:solidFill>
                <a:srgbClr val="000000"/>
              </a:solidFill>
              <a:latin typeface="Poppins"/>
            </a:endParaRP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Authenticate and authorize user.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 dirty="0">
                <a:solidFill>
                  <a:srgbClr val="000000"/>
                </a:solidFill>
                <a:latin typeface="Poppins"/>
              </a:rPr>
              <a:t>Error handling and data validation.</a:t>
            </a:r>
          </a:p>
          <a:p>
            <a:pPr algn="l">
              <a:lnSpc>
                <a:spcPts val="7105"/>
              </a:lnSpc>
            </a:pPr>
            <a:endParaRPr lang="en-US" sz="2840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99513"/>
            <a:ext cx="15033085" cy="23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10" lvl="1" indent="-306705">
              <a:lnSpc>
                <a:spcPts val="5685"/>
              </a:lnSpc>
              <a:buFont typeface="Arial" panose="020B0604020202090204"/>
              <a:buChar char="•"/>
            </a:pPr>
            <a:r>
              <a:rPr lang="en-US" sz="2840">
                <a:solidFill>
                  <a:srgbClr val="000000"/>
                </a:solidFill>
                <a:latin typeface="Poppins"/>
              </a:rPr>
              <a:t>User interface need to be simple and easy to use</a:t>
            </a:r>
          </a:p>
          <a:p>
            <a:pPr marL="613410" lvl="1" indent="-306705">
              <a:lnSpc>
                <a:spcPts val="7105"/>
              </a:lnSpc>
              <a:buFont typeface="Arial" panose="020B0604020202090204"/>
              <a:buChar char="•"/>
            </a:pPr>
            <a:r>
              <a:rPr lang="en-US" sz="2840">
                <a:solidFill>
                  <a:srgbClr val="000000"/>
                </a:solidFill>
                <a:latin typeface="Poppins"/>
              </a:rPr>
              <a:t>Extensibility.</a:t>
            </a:r>
          </a:p>
          <a:p>
            <a:pPr algn="l">
              <a:lnSpc>
                <a:spcPts val="7105"/>
              </a:lnSpc>
            </a:pPr>
            <a:endParaRPr lang="en-US" sz="284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1513" y="789001"/>
            <a:ext cx="1190529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Non - functional requirements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277327"/>
            <a:ext cx="4212467" cy="33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5"/>
              </a:lnSpc>
              <a:spcBef>
                <a:spcPct val="0"/>
              </a:spcBef>
            </a:pPr>
            <a:r>
              <a:rPr lang="en-US" sz="233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935200" y="6255068"/>
            <a:ext cx="3075565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 dirty="0" err="1" smtClean="0">
                <a:solidFill>
                  <a:srgbClr val="000000"/>
                </a:solidFill>
                <a:latin typeface="Poppins"/>
              </a:rPr>
              <a:t>Symfony</a:t>
            </a:r>
            <a:r>
              <a:rPr lang="en-US" sz="2500" dirty="0" smtClean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500" dirty="0">
                <a:solidFill>
                  <a:srgbClr val="000000"/>
                </a:solidFill>
                <a:latin typeface="Poppins"/>
              </a:rPr>
              <a:t>concepts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81641" y="6255068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Features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40951" y="4738721"/>
            <a:ext cx="1130564" cy="11305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40951" y="4707103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 u="none">
                <a:solidFill>
                  <a:srgbClr val="F1F1F1"/>
                </a:solidFill>
                <a:latin typeface="Poppins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806938" y="4628139"/>
            <a:ext cx="1130564" cy="11305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5806938" y="4634976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5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476219" y="4689042"/>
            <a:ext cx="1130564" cy="113056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476219" y="4695879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12467" y="727088"/>
            <a:ext cx="1025309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Poppins"/>
              </a:rPr>
              <a:t>SYSTEM SPECIFICATION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2230" y="6255068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46808" y="4689042"/>
            <a:ext cx="1130564" cy="113056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046808" y="4657424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01823" y="6233449"/>
            <a:ext cx="4519720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96401" y="4656199"/>
            <a:ext cx="1130564" cy="113056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4C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896401" y="4647029"/>
            <a:ext cx="1130564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850"/>
              </a:lnSpc>
              <a:spcBef>
                <a:spcPct val="0"/>
              </a:spcBef>
            </a:pPr>
            <a:r>
              <a:rPr lang="en-US" sz="5000">
                <a:solidFill>
                  <a:srgbClr val="F1F1F1"/>
                </a:solidFill>
                <a:latin typeface="Poppins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5" r="285"/>
          <a:stretch>
            <a:fillRect/>
          </a:stretch>
        </p:blipFill>
        <p:spPr>
          <a:xfrm>
            <a:off x="4565312" y="4350530"/>
            <a:ext cx="2215206" cy="13499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1866" y="6103620"/>
            <a:ext cx="1202097" cy="9676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38256" y="7570457"/>
            <a:ext cx="1269318" cy="12520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73900" y="4523175"/>
            <a:ext cx="1949788" cy="105308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03423" y="2673810"/>
            <a:ext cx="23389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Front-end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52973" y="2673810"/>
            <a:ext cx="21916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Back-end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Technologies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894" y="6746179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System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8961" y="7333446"/>
            <a:ext cx="79728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Service layer: handling </a:t>
            </a:r>
            <a:r>
              <a:rPr lang="en-US" sz="3400" dirty="0" smtClean="0">
                <a:solidFill>
                  <a:srgbClr val="000000"/>
                </a:solidFill>
                <a:latin typeface="Open Sans Light"/>
              </a:rPr>
              <a:t>business 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logic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8961" y="8166578"/>
            <a:ext cx="114165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Repository layer: using model to interact with database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8</a:t>
            </a:r>
          </a:p>
        </p:txBody>
      </p:sp>
      <p:pic>
        <p:nvPicPr>
          <p:cNvPr id="9" name="Picture 8" descr="image_2022_07_23T09_10_39_984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95" y="1946910"/>
            <a:ext cx="12341860" cy="5253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944054" y="833141"/>
            <a:ext cx="8399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Poppins"/>
              </a:rPr>
              <a:t>Database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78400" y="9715500"/>
            <a:ext cx="457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9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66532"/>
            <a:ext cx="12009718" cy="7515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219</Words>
  <Application>Microsoft Office PowerPoint</Application>
  <PresentationFormat>Custom</PresentationFormat>
  <Paragraphs>86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Poppins</vt:lpstr>
      <vt:lpstr>Calibri</vt:lpstr>
      <vt:lpstr>Open Sans</vt:lpstr>
      <vt:lpstr>Antic</vt:lpstr>
      <vt:lpstr>Open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am Astrid Leland</dc:title>
  <dc:creator/>
  <cp:lastModifiedBy>Kiet Tien Anh</cp:lastModifiedBy>
  <cp:revision>23</cp:revision>
  <dcterms:created xsi:type="dcterms:W3CDTF">2022-07-23T09:15:20Z</dcterms:created>
  <dcterms:modified xsi:type="dcterms:W3CDTF">2022-07-23T10:06:48Z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